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5" r:id="rId7"/>
    <p:sldId id="268" r:id="rId8"/>
    <p:sldId id="269" r:id="rId9"/>
    <p:sldId id="279" r:id="rId10"/>
    <p:sldId id="280" r:id="rId11"/>
    <p:sldId id="275" r:id="rId12"/>
    <p:sldId id="276" r:id="rId13"/>
    <p:sldId id="277" r:id="rId14"/>
    <p:sldId id="273" r:id="rId15"/>
    <p:sldId id="270" r:id="rId16"/>
    <p:sldId id="284" r:id="rId17"/>
    <p:sldId id="272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C6D6-4C87-4720-9248-D87A05114871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A79B-78B4-4534-93F3-845562708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рхив рубрик (2013 год) Радио Сло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293068">
            <a:off x="2921744" y="2732485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Скоро в школу»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557214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Государева Р.В.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Жирнова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User\Desktop\для мамы\S7005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357718" cy="3786214"/>
          </a:xfrm>
          <a:prstGeom prst="rect">
            <a:avLst/>
          </a:prstGeom>
          <a:noFill/>
        </p:spPr>
      </p:pic>
      <p:pic>
        <p:nvPicPr>
          <p:cNvPr id="26628" name="Picture 4" descr="C:\Users\User\Desktop\для мамы\S7005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4214810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1429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«Веселая шнуровка»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1071546"/>
            <a:ext cx="158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«Мы играем»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User\Desktop\для мамы\S7005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500594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Сюжетно- </a:t>
            </a:r>
            <a:r>
              <a:rPr lang="ru-RU" b="1" dirty="0" smtClean="0"/>
              <a:t>ролевые игры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4292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«Школа»</a:t>
            </a:r>
            <a:endParaRPr lang="ru-RU" b="1" dirty="0"/>
          </a:p>
        </p:txBody>
      </p:sp>
      <p:pic>
        <p:nvPicPr>
          <p:cNvPr id="24579" name="Picture 3" descr="C:\Users\User\Desktop\для мамы\S7005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435768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User\Desktop\для мамы\S7005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643470" cy="4000528"/>
          </a:xfrm>
          <a:prstGeom prst="rect">
            <a:avLst/>
          </a:prstGeom>
          <a:noFill/>
        </p:spPr>
      </p:pic>
      <p:pic>
        <p:nvPicPr>
          <p:cNvPr id="25603" name="Picture 3" descr="C:\Users\User\Desktop\для мамы\S7005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929090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«Мы читаем»</a:t>
            </a:r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User\Desktop\для мамы\S700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643866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285728"/>
            <a:ext cx="304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Учимся и развиваем речь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78579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Формы и методы работы с детьми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1" y="48820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Экскурсия в школу</a:t>
            </a:r>
            <a:endParaRPr lang="ru-RU" b="1" dirty="0"/>
          </a:p>
        </p:txBody>
      </p:sp>
      <p:pic>
        <p:nvPicPr>
          <p:cNvPr id="26626" name="Picture 2" descr="F:\DSCN3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71677"/>
            <a:ext cx="4429123" cy="34279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Занятия(НОД)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643578"/>
            <a:ext cx="194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«Что? Где? Когда»</a:t>
            </a:r>
            <a:endParaRPr lang="ru-RU" sz="1600" b="1" dirty="0"/>
          </a:p>
        </p:txBody>
      </p:sp>
      <p:pic>
        <p:nvPicPr>
          <p:cNvPr id="26627" name="Picture 3" descr="C:\Users\User\Desktop\для мамы\S7005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4000528" cy="34290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5715016"/>
            <a:ext cx="207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Мы ученики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User\Desktop\для мамы\S700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357686" cy="4357718"/>
          </a:xfrm>
          <a:prstGeom prst="rect">
            <a:avLst/>
          </a:prstGeom>
          <a:noFill/>
        </p:spPr>
      </p:pic>
      <p:pic>
        <p:nvPicPr>
          <p:cNvPr id="2050" name="Picture 2" descr="C:\Users\User\Desktop\для мамы\S7005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57430"/>
            <a:ext cx="4572000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500702"/>
            <a:ext cx="183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«Пишем буквы»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1643050"/>
            <a:ext cx="17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«Веселый счет»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00042"/>
            <a:ext cx="50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Роль родителей в реализации проекта</a:t>
            </a:r>
            <a:endParaRPr lang="ru-RU" sz="2400" b="1" dirty="0"/>
          </a:p>
        </p:txBody>
      </p:sp>
      <p:pic>
        <p:nvPicPr>
          <p:cNvPr id="2049" name="Picture 1" descr="C:\Users\User\Desktop\Фотоаппарат\102SSCAM\SDC10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214842" cy="4357718"/>
          </a:xfrm>
          <a:prstGeom prst="rect">
            <a:avLst/>
          </a:prstGeom>
          <a:noFill/>
        </p:spPr>
      </p:pic>
      <p:pic>
        <p:nvPicPr>
          <p:cNvPr id="2050" name="Picture 2" descr="C:\Users\User\Desktop\Фотоаппарат\102SSCAM\SDC1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400052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928" name="Object 1424"/>
          <p:cNvGraphicFramePr>
            <a:graphicFrameLocks noChangeAspect="1"/>
          </p:cNvGraphicFramePr>
          <p:nvPr/>
        </p:nvGraphicFramePr>
        <p:xfrm>
          <a:off x="419234" y="2285993"/>
          <a:ext cx="7867542" cy="3968758"/>
        </p:xfrm>
        <a:graphic>
          <a:graphicData uri="http://schemas.openxmlformats.org/presentationml/2006/ole">
            <p:oleObj spid="_x0000_s1026" name="Диаграмма" r:id="rId4" imgW="6886462" imgH="3476745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1071546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Диагностика высокого и среднего у</a:t>
            </a:r>
            <a:r>
              <a:rPr lang="en-US" sz="2200" b="1" i="1" dirty="0" err="1" smtClean="0"/>
              <a:t>ровн</a:t>
            </a:r>
            <a:r>
              <a:rPr lang="ru-RU" sz="2200" b="1" i="1" dirty="0" smtClean="0"/>
              <a:t>ей </a:t>
            </a:r>
            <a:r>
              <a:rPr lang="ru-RU" sz="2200" b="1" i="1" dirty="0" err="1" smtClean="0"/>
              <a:t>сформированности</a:t>
            </a:r>
            <a:r>
              <a:rPr lang="ru-RU" sz="2200" b="1" i="1" dirty="0" smtClean="0"/>
              <a:t> у старших дошкольников                                       готовности к обучению в школе.</a:t>
            </a:r>
            <a:endParaRPr lang="ru-RU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5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09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User\Desktop\для мамы\S7005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071966" cy="4143404"/>
          </a:xfrm>
          <a:prstGeom prst="rect">
            <a:avLst/>
          </a:prstGeom>
          <a:noFill/>
        </p:spPr>
      </p:pic>
      <p:pic>
        <p:nvPicPr>
          <p:cNvPr id="29699" name="Picture 3" descr="C:\Users\User\Desktop\для мамы\S7005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4143404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64291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«Рисуем школу»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98368">
            <a:off x="714348" y="1928802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6000" b="1" dirty="0" smtClean="0"/>
              <a:t>!</a:t>
            </a:r>
            <a:endParaRPr lang="ru-RU" sz="6000" b="1" dirty="0"/>
          </a:p>
        </p:txBody>
      </p:sp>
      <p:pic>
        <p:nvPicPr>
          <p:cNvPr id="6" name="Рисунок 5" descr="Педагогическая практи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1"/>
            <a:ext cx="3357586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для фотошопа осен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642918"/>
            <a:ext cx="535785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928802"/>
            <a:ext cx="7143800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 того, как прошло детство, кто вёл ребенка за руку в детские годы,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вошло в его разум и сердце из окружающего мира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этого в решающей степени зависит,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человеком станет сегодняшний малыш».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В. А. Сухомлинский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Что такое школа презентация для первоклассников - Книги для саморазвит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4357694"/>
            <a:ext cx="221457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картинки для фотошопа осень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для фотошопа осен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785794"/>
            <a:ext cx="385765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Цель 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928802"/>
            <a:ext cx="7143800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latin typeface="Arial Black" pitchFamily="34" charset="0"/>
              </a:rPr>
              <a:t>Воспитание положительного отношения у детей старшей группы к школе.</a:t>
            </a:r>
          </a:p>
        </p:txBody>
      </p:sp>
      <p:pic>
        <p:nvPicPr>
          <p:cNvPr id="9" name="Рисунок 8" descr="Что такое школа презентация для первоклассников - Книги для саморазвит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3714752"/>
            <a:ext cx="25717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User\Desktop\для мамы\S7005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86124"/>
            <a:ext cx="400052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для фотошопа осен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357166"/>
            <a:ext cx="2786082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1785926"/>
            <a:ext cx="7786742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Включить в целостный педагогический процесс разносторонние формы деятельности с детьми по формированию мотивационной готовности к школе.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Осуществлять связи ДОУ со школой в вопросах преемственности.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Повышать уровень профессиональной компетентности родителей по вопросу подготовки детей к школе в процессе совместной деятельности.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https://im3-tub-ru.yandex.net/i?id=046ce285b9dedc72c07bd3f63f6ec3c5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рхив рубрик (2013 год) Радио Слов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Паспорт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821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785926"/>
            <a:ext cx="4214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Вид проекта: </a:t>
            </a:r>
            <a:r>
              <a:rPr lang="ru-RU" sz="2400" dirty="0" smtClean="0">
                <a:latin typeface="Monotype Corsiva" pitchFamily="66" charset="0"/>
              </a:rPr>
              <a:t>информационный, практико-ориентированный.</a:t>
            </a:r>
            <a:endParaRPr lang="en-US" sz="2400" dirty="0" smtClean="0">
              <a:latin typeface="Monotype Corsiva" pitchFamily="66" charset="0"/>
            </a:endParaRPr>
          </a:p>
          <a:p>
            <a:r>
              <a:rPr lang="ru-RU" sz="2400" b="1" i="1" dirty="0" smtClean="0">
                <a:latin typeface="Monotype Corsiva" pitchFamily="66" charset="0"/>
              </a:rPr>
              <a:t>Продолжительность проекта:</a:t>
            </a:r>
            <a:r>
              <a:rPr lang="en-US" sz="2400" b="1" i="1" dirty="0" smtClean="0">
                <a:latin typeface="Monotype Corsiva" pitchFamily="66" charset="0"/>
              </a:rPr>
              <a:t>    </a:t>
            </a:r>
            <a:r>
              <a:rPr lang="ru-RU" sz="2400" b="1" i="1" dirty="0" smtClean="0">
                <a:latin typeface="Monotype Corsiva" pitchFamily="66" charset="0"/>
              </a:rPr>
              <a:t>долгосрочный  (</a:t>
            </a:r>
            <a:r>
              <a:rPr lang="ru-RU" sz="2400" i="1" dirty="0" smtClean="0">
                <a:latin typeface="Monotype Corsiva" pitchFamily="66" charset="0"/>
              </a:rPr>
              <a:t>2013-2015 </a:t>
            </a:r>
            <a:r>
              <a:rPr lang="ru-RU" sz="2400" i="1" dirty="0" err="1" smtClean="0">
                <a:latin typeface="Monotype Corsiva" pitchFamily="66" charset="0"/>
              </a:rPr>
              <a:t>уч</a:t>
            </a:r>
            <a:r>
              <a:rPr lang="ru-RU" sz="2400" i="1" dirty="0" smtClean="0">
                <a:latin typeface="Monotype Corsiva" pitchFamily="66" charset="0"/>
              </a:rPr>
              <a:t>. </a:t>
            </a:r>
            <a:r>
              <a:rPr lang="ru-RU" sz="2400" i="1" dirty="0">
                <a:latin typeface="Monotype Corsiva" pitchFamily="66" charset="0"/>
              </a:rPr>
              <a:t>г</a:t>
            </a:r>
            <a:r>
              <a:rPr lang="ru-RU" sz="2400" i="1" dirty="0" smtClean="0">
                <a:latin typeface="Monotype Corsiva" pitchFamily="66" charset="0"/>
              </a:rPr>
              <a:t>.г.</a:t>
            </a:r>
            <a:r>
              <a:rPr lang="ru-RU" sz="2400" dirty="0" smtClean="0">
                <a:latin typeface="Monotype Corsiva" pitchFamily="66" charset="0"/>
              </a:rPr>
              <a:t>)</a:t>
            </a:r>
          </a:p>
          <a:p>
            <a:r>
              <a:rPr lang="ru-RU" sz="2400" b="1" i="1" dirty="0" smtClean="0">
                <a:latin typeface="Monotype Corsiva" pitchFamily="66" charset="0"/>
              </a:rPr>
              <a:t>Участники проекта: </a:t>
            </a:r>
            <a:r>
              <a:rPr lang="ru-RU" sz="2400" dirty="0" smtClean="0">
                <a:latin typeface="Monotype Corsiva" pitchFamily="66" charset="0"/>
              </a:rPr>
              <a:t>дети старшей группы . воспитатели группы, родители.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582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238" y="1700213"/>
            <a:ext cx="3143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подготовительный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1714500"/>
            <a:ext cx="32877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основной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4214813"/>
            <a:ext cx="29305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итоговый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86375" y="1214438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143125" y="1214438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821782" y="2750344"/>
            <a:ext cx="2786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0" name="Прямоугольник 20"/>
          <p:cNvSpPr>
            <a:spLocks noChangeArrowheads="1"/>
          </p:cNvSpPr>
          <p:nvPr/>
        </p:nvSpPr>
        <p:spPr bwMode="auto">
          <a:xfrm>
            <a:off x="144462" y="3143250"/>
            <a:ext cx="1855769" cy="642938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педагога</a:t>
            </a:r>
          </a:p>
        </p:txBody>
      </p:sp>
      <p:sp>
        <p:nvSpPr>
          <p:cNvPr id="23561" name="Прямоугольник 21"/>
          <p:cNvSpPr>
            <a:spLocks noChangeArrowheads="1"/>
          </p:cNvSpPr>
          <p:nvPr/>
        </p:nvSpPr>
        <p:spPr bwMode="auto">
          <a:xfrm>
            <a:off x="2144712" y="3143250"/>
            <a:ext cx="1855783" cy="642938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latin typeface="Century Schoolbook" pitchFamily="18" charset="0"/>
              </a:rPr>
              <a:t>Деятельность родителей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2357438" y="2500313"/>
            <a:ext cx="571500" cy="571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5400000">
            <a:off x="1035844" y="2536032"/>
            <a:ext cx="571500" cy="5000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4" name="Прямоугольник 27"/>
          <p:cNvSpPr>
            <a:spLocks noChangeArrowheads="1"/>
          </p:cNvSpPr>
          <p:nvPr/>
        </p:nvSpPr>
        <p:spPr bwMode="auto">
          <a:xfrm>
            <a:off x="4500562" y="2857500"/>
            <a:ext cx="1857388" cy="714375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педагога</a:t>
            </a:r>
          </a:p>
        </p:txBody>
      </p:sp>
      <p:sp>
        <p:nvSpPr>
          <p:cNvPr id="23565" name="Прямоугольник 28"/>
          <p:cNvSpPr>
            <a:spLocks noChangeArrowheads="1"/>
          </p:cNvSpPr>
          <p:nvPr/>
        </p:nvSpPr>
        <p:spPr bwMode="auto">
          <a:xfrm>
            <a:off x="6858000" y="2857500"/>
            <a:ext cx="1857404" cy="714375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родителей</a:t>
            </a:r>
          </a:p>
        </p:txBody>
      </p:sp>
      <p:sp>
        <p:nvSpPr>
          <p:cNvPr id="23566" name="Прямоугольник 29"/>
          <p:cNvSpPr>
            <a:spLocks noChangeArrowheads="1"/>
          </p:cNvSpPr>
          <p:nvPr/>
        </p:nvSpPr>
        <p:spPr bwMode="auto">
          <a:xfrm>
            <a:off x="5786438" y="3786188"/>
            <a:ext cx="2000272" cy="642937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детей</a:t>
            </a: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rot="5400000">
            <a:off x="5500688" y="2500313"/>
            <a:ext cx="285750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6929438" y="2500313"/>
            <a:ext cx="285750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5965032" y="3107531"/>
            <a:ext cx="10731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70" name="Прямоугольник 37"/>
          <p:cNvSpPr>
            <a:spLocks noChangeArrowheads="1"/>
          </p:cNvSpPr>
          <p:nvPr/>
        </p:nvSpPr>
        <p:spPr bwMode="auto">
          <a:xfrm>
            <a:off x="5357812" y="5286375"/>
            <a:ext cx="2000269" cy="714375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родителей</a:t>
            </a:r>
          </a:p>
        </p:txBody>
      </p:sp>
      <p:sp>
        <p:nvSpPr>
          <p:cNvPr id="23571" name="Прямоугольник 38"/>
          <p:cNvSpPr>
            <a:spLocks noChangeArrowheads="1"/>
          </p:cNvSpPr>
          <p:nvPr/>
        </p:nvSpPr>
        <p:spPr bwMode="auto">
          <a:xfrm>
            <a:off x="3287712" y="6000750"/>
            <a:ext cx="1927229" cy="642938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детей</a:t>
            </a: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5400000">
            <a:off x="2786063" y="4929188"/>
            <a:ext cx="285750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5214938" y="4929188"/>
            <a:ext cx="285750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3750469" y="5464969"/>
            <a:ext cx="7858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75" name="Прямоугольник 47"/>
          <p:cNvSpPr>
            <a:spLocks noChangeArrowheads="1"/>
          </p:cNvSpPr>
          <p:nvPr/>
        </p:nvSpPr>
        <p:spPr bwMode="auto">
          <a:xfrm>
            <a:off x="1071562" y="5286375"/>
            <a:ext cx="2000239" cy="714375"/>
          </a:xfrm>
          <a:prstGeom prst="rect">
            <a:avLst/>
          </a:prstGeom>
          <a:solidFill>
            <a:srgbClr val="FEC6A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Century Schoolbook" pitchFamily="18" charset="0"/>
              </a:rPr>
              <a:t>Деятельность педагога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0232" y="78579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Формы и методы работы с детьми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7" name="Picture 1" descr="C:\Users\User\Documents\мама\2014\DSCN1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85765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1" y="48820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Экскурсии в школу</a:t>
            </a:r>
            <a:endParaRPr lang="ru-RU" b="1" dirty="0"/>
          </a:p>
        </p:txBody>
      </p:sp>
      <p:pic>
        <p:nvPicPr>
          <p:cNvPr id="4098" name="Picture 2" descr="C:\Users\User\Desktop\для мамы\S7005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4357718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17144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Встреча с учительницей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642918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Дидактические игры</a:t>
            </a:r>
            <a:endParaRPr lang="ru-RU" sz="2000" b="1" dirty="0"/>
          </a:p>
        </p:txBody>
      </p:sp>
      <p:pic>
        <p:nvPicPr>
          <p:cNvPr id="4097" name="Picture 1" descr="C:\Users\User\Desktop\для мамы\S7005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000528" cy="3786214"/>
          </a:xfrm>
          <a:prstGeom prst="rect">
            <a:avLst/>
          </a:prstGeom>
          <a:noFill/>
        </p:spPr>
      </p:pic>
      <p:pic>
        <p:nvPicPr>
          <p:cNvPr id="4098" name="Picture 2" descr="C:\Users\User\Desktop\для мамы\S7005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4071966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5214950"/>
            <a:ext cx="197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«Реши примеры»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43570" y="5143512"/>
            <a:ext cx="212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«Узнай время»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для фотошопа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User\Desktop\для мамы\S7005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214842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4643446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«Школа»</a:t>
            </a:r>
            <a:endParaRPr lang="ru-RU" b="1" dirty="0"/>
          </a:p>
        </p:txBody>
      </p:sp>
      <p:pic>
        <p:nvPicPr>
          <p:cNvPr id="27651" name="Picture 3" descr="C:\Users\User\Desktop\для мамы\S7005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71678"/>
            <a:ext cx="4071966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571612"/>
            <a:ext cx="218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«Собери портфель»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285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Этапы реализации проекта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dcterms:created xsi:type="dcterms:W3CDTF">2015-05-19T15:31:49Z</dcterms:created>
  <dcterms:modified xsi:type="dcterms:W3CDTF">2015-05-21T18:17:53Z</dcterms:modified>
</cp:coreProperties>
</file>